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Poppins Medium" panose="00000600000000000000" pitchFamily="2" charset="0"/>
      <p:regular r:id="rId22"/>
      <p:italic r:id="rId23"/>
    </p:embeddedFont>
    <p:embeddedFont>
      <p:font typeface="Poppins Medium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1" d="100"/>
          <a:sy n="101" d="100"/>
        </p:scale>
        <p:origin x="2886" y="1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A2890E-2055-4FCD-A0D9-9C9E03A53394}" type="datetimeFigureOut">
              <a:rPr lang="it-IT" smtClean="0"/>
              <a:t>19/07/2023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1D9D9B-89A9-4987-9D3C-57B6F1D2F7C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777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D9D9B-89A9-4987-9D3C-57B6F1D2F7C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266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1D9D9B-89A9-4987-9D3C-57B6F1D2F7C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6552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672098" y="7466330"/>
            <a:ext cx="4461435" cy="0"/>
          </a:xfrm>
          <a:prstGeom prst="line">
            <a:avLst/>
          </a:prstGeom>
          <a:ln w="9525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7466330"/>
            <a:ext cx="3987283" cy="1082505"/>
            <a:chOff x="0" y="0"/>
            <a:chExt cx="5316378" cy="1443340"/>
          </a:xfrm>
        </p:grpSpPr>
        <p:sp>
          <p:nvSpPr>
            <p:cNvPr id="4" name="TextBox 4"/>
            <p:cNvSpPr txBox="1"/>
            <p:nvPr/>
          </p:nvSpPr>
          <p:spPr>
            <a:xfrm>
              <a:off x="0" y="374650"/>
              <a:ext cx="5316378" cy="1068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15 Via A. Einstein Dalmine, BG 24044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6350"/>
              <a:ext cx="5316378" cy="0"/>
            </a:xfrm>
            <a:prstGeom prst="line">
              <a:avLst/>
            </a:prstGeom>
            <a:ln w="12700" cap="flat">
              <a:solidFill>
                <a:srgbClr val="3E81DB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5672098" y="8629015"/>
            <a:ext cx="4461435" cy="673015"/>
            <a:chOff x="0" y="0"/>
            <a:chExt cx="5948579" cy="897353"/>
          </a:xfrm>
        </p:grpSpPr>
        <p:sp>
          <p:nvSpPr>
            <p:cNvPr id="7" name="TextBox 7"/>
            <p:cNvSpPr txBox="1"/>
            <p:nvPr/>
          </p:nvSpPr>
          <p:spPr>
            <a:xfrm>
              <a:off x="0" y="374650"/>
              <a:ext cx="5948579" cy="5227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49"/>
                </a:lnSpc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349-123-4567</a:t>
              </a:r>
            </a:p>
          </p:txBody>
        </p:sp>
        <p:sp>
          <p:nvSpPr>
            <p:cNvPr id="8" name="AutoShape 8"/>
            <p:cNvSpPr/>
            <p:nvPr/>
          </p:nvSpPr>
          <p:spPr>
            <a:xfrm>
              <a:off x="0" y="6350"/>
              <a:ext cx="5948579" cy="0"/>
            </a:xfrm>
            <a:prstGeom prst="line">
              <a:avLst/>
            </a:prstGeom>
            <a:ln w="12700" cap="flat">
              <a:solidFill>
                <a:srgbClr val="3E81DB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9" name="AutoShape 9"/>
          <p:cNvSpPr/>
          <p:nvPr/>
        </p:nvSpPr>
        <p:spPr>
          <a:xfrm rot="-5400000">
            <a:off x="13049250" y="504825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5943239" y="1028700"/>
            <a:ext cx="1186064" cy="1186064"/>
          </a:xfrm>
          <a:custGeom>
            <a:avLst/>
            <a:gdLst/>
            <a:ahLst/>
            <a:cxnLst/>
            <a:rect l="l" t="t" r="r" b="b"/>
            <a:pathLst>
              <a:path w="1186064" h="1186064">
                <a:moveTo>
                  <a:pt x="0" y="0"/>
                </a:moveTo>
                <a:lnTo>
                  <a:pt x="1186064" y="0"/>
                </a:lnTo>
                <a:lnTo>
                  <a:pt x="1186064" y="1186064"/>
                </a:lnTo>
                <a:lnTo>
                  <a:pt x="0" y="1186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2444909" y="0"/>
            <a:ext cx="5652591" cy="10269609"/>
          </a:xfrm>
          <a:custGeom>
            <a:avLst/>
            <a:gdLst/>
            <a:ahLst/>
            <a:cxnLst/>
            <a:rect l="l" t="t" r="r" b="b"/>
            <a:pathLst>
              <a:path w="5652591" h="10269609">
                <a:moveTo>
                  <a:pt x="0" y="0"/>
                </a:moveTo>
                <a:lnTo>
                  <a:pt x="5652591" y="0"/>
                </a:lnTo>
                <a:lnTo>
                  <a:pt x="5652591" y="10269609"/>
                </a:lnTo>
                <a:lnTo>
                  <a:pt x="0" y="10269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026" r="-14093"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028700" y="1028700"/>
            <a:ext cx="10252171" cy="3821602"/>
            <a:chOff x="0" y="0"/>
            <a:chExt cx="13669562" cy="5095469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04775"/>
              <a:ext cx="13669562" cy="19187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999"/>
                </a:lnSpc>
              </a:pPr>
              <a:r>
                <a:rPr lang="en-US" sz="9999">
                  <a:solidFill>
                    <a:srgbClr val="3E81DB"/>
                  </a:solidFill>
                  <a:latin typeface="Poppins Medium Bold"/>
                </a:rPr>
                <a:t>OMEGA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2493779"/>
              <a:ext cx="13669562" cy="149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2E2E2E"/>
                  </a:solidFill>
                  <a:latin typeface="Poppins Medium"/>
                </a:rPr>
                <a:t>Davide Salvetti</a:t>
              </a:r>
            </a:p>
            <a:p>
              <a:pPr>
                <a:lnSpc>
                  <a:spcPts val="4550"/>
                </a:lnSpc>
              </a:pPr>
              <a:r>
                <a:rPr lang="en-US" sz="3500">
                  <a:solidFill>
                    <a:srgbClr val="2E2E2E"/>
                  </a:solidFill>
                  <a:latin typeface="Poppins Medium"/>
                </a:rPr>
                <a:t>Matteo Verzeroli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4447845"/>
              <a:ext cx="13669562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Firmware &amp; Hardware Engineers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672098" y="7742555"/>
            <a:ext cx="4461435" cy="39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49"/>
              </a:lnSpc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info@omega.com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351794"/>
          </a:xfrm>
          <a:prstGeom prst="rect">
            <a:avLst/>
          </a:prstGeom>
          <a:solidFill>
            <a:srgbClr val="2E2E2E"/>
          </a:solidFill>
        </p:spPr>
      </p:sp>
      <p:sp>
        <p:nvSpPr>
          <p:cNvPr id="3" name="TextBox 3"/>
          <p:cNvSpPr txBox="1"/>
          <p:nvPr/>
        </p:nvSpPr>
        <p:spPr>
          <a:xfrm>
            <a:off x="1203930" y="1056772"/>
            <a:ext cx="9568826" cy="244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80">
                <a:solidFill>
                  <a:srgbClr val="FFFDFD"/>
                </a:solidFill>
                <a:latin typeface="Poppins Medium"/>
              </a:rPr>
              <a:t>Stima guadagno in ore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00081" y="4832842"/>
            <a:ext cx="5978112" cy="3654084"/>
            <a:chOff x="0" y="0"/>
            <a:chExt cx="7970817" cy="4872112"/>
          </a:xfrm>
        </p:grpSpPr>
        <p:sp>
          <p:nvSpPr>
            <p:cNvPr id="5" name="TextBox 5"/>
            <p:cNvSpPr txBox="1"/>
            <p:nvPr/>
          </p:nvSpPr>
          <p:spPr>
            <a:xfrm>
              <a:off x="79" y="3257435"/>
              <a:ext cx="7970737" cy="1614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Tempo necessario per la trascrizione dei circuiti per un progetto, considerando errori e manutenzione.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9" y="0"/>
              <a:ext cx="7970698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3E81DB"/>
                  </a:solidFill>
                  <a:latin typeface="Poppins Medium Bold"/>
                </a:rPr>
                <a:t>Manualmente: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9" y="1127591"/>
              <a:ext cx="7970698" cy="12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60">
                  <a:solidFill>
                    <a:srgbClr val="FF3131"/>
                  </a:solidFill>
                  <a:latin typeface="Poppins Medium"/>
                </a:rPr>
                <a:t>4 ore/progetto</a:t>
              </a:r>
            </a:p>
          </p:txBody>
        </p:sp>
        <p:sp>
          <p:nvSpPr>
            <p:cNvPr id="8" name="AutoShape 8"/>
            <p:cNvSpPr/>
            <p:nvPr/>
          </p:nvSpPr>
          <p:spPr>
            <a:xfrm flipV="1">
              <a:off x="40" y="2788545"/>
              <a:ext cx="7970698" cy="49791"/>
            </a:xfrm>
            <a:prstGeom prst="line">
              <a:avLst/>
            </a:prstGeom>
            <a:ln w="12700" cap="flat">
              <a:solidFill>
                <a:srgbClr val="2E2E2E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9" name="Group 9"/>
          <p:cNvGrpSpPr/>
          <p:nvPr/>
        </p:nvGrpSpPr>
        <p:grpSpPr>
          <a:xfrm>
            <a:off x="10906125" y="4832842"/>
            <a:ext cx="6413915" cy="3658497"/>
            <a:chOff x="0" y="0"/>
            <a:chExt cx="8551887" cy="4877996"/>
          </a:xfrm>
        </p:grpSpPr>
        <p:sp>
          <p:nvSpPr>
            <p:cNvPr id="10" name="TextBox 10"/>
            <p:cNvSpPr txBox="1"/>
            <p:nvPr/>
          </p:nvSpPr>
          <p:spPr>
            <a:xfrm>
              <a:off x="53598" y="3263319"/>
              <a:ext cx="8444690" cy="16146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Tempo necessario a lanciare l'applicazione più eventuale manutenzione.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8444728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3E81DB"/>
                  </a:solidFill>
                  <a:latin typeface="Poppins Medium Bold"/>
                </a:rPr>
                <a:t>Automaticamente: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127591"/>
              <a:ext cx="8551887" cy="12286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200"/>
                </a:lnSpc>
              </a:pPr>
              <a:r>
                <a:rPr lang="en-US" sz="6000" spc="60">
                  <a:solidFill>
                    <a:srgbClr val="00BF63"/>
                  </a:solidFill>
                  <a:latin typeface="Poppins Medium"/>
                </a:rPr>
                <a:t>10 min/progetto</a:t>
              </a:r>
            </a:p>
          </p:txBody>
        </p:sp>
        <p:sp>
          <p:nvSpPr>
            <p:cNvPr id="13" name="AutoShape 13"/>
            <p:cNvSpPr/>
            <p:nvPr/>
          </p:nvSpPr>
          <p:spPr>
            <a:xfrm flipV="1">
              <a:off x="53559" y="2794428"/>
              <a:ext cx="8444730" cy="49791"/>
            </a:xfrm>
            <a:prstGeom prst="line">
              <a:avLst/>
            </a:prstGeom>
            <a:ln w="12700" cap="flat">
              <a:solidFill>
                <a:srgbClr val="2E2E2E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4" name="AutoShape 14"/>
          <p:cNvSpPr/>
          <p:nvPr/>
        </p:nvSpPr>
        <p:spPr>
          <a:xfrm>
            <a:off x="9144000" y="4828429"/>
            <a:ext cx="0" cy="3658468"/>
          </a:xfrm>
          <a:prstGeom prst="line">
            <a:avLst/>
          </a:prstGeom>
          <a:ln w="381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049250" y="504825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9405535" cy="1448710"/>
            <a:chOff x="0" y="0"/>
            <a:chExt cx="12540713" cy="193161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2540713" cy="1016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000"/>
                </a:lnSpc>
                <a:spcBef>
                  <a:spcPct val="0"/>
                </a:spcBef>
              </a:pPr>
              <a:r>
                <a:rPr lang="en-US" sz="5000" spc="50">
                  <a:solidFill>
                    <a:srgbClr val="EDECED"/>
                  </a:solidFill>
                  <a:latin typeface="Poppins Medium Bold"/>
                </a:rPr>
                <a:t>Costi per lo sviluppo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08816"/>
              <a:ext cx="12540713" cy="5227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4181475"/>
            <a:ext cx="2153956" cy="1771537"/>
            <a:chOff x="0" y="0"/>
            <a:chExt cx="2871942" cy="2362049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2871942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Persone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39724"/>
              <a:ext cx="2871942" cy="14223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400"/>
                </a:lnSpc>
                <a:spcBef>
                  <a:spcPct val="0"/>
                </a:spcBef>
              </a:pPr>
              <a:r>
                <a:rPr lang="en-US" sz="7000" spc="70">
                  <a:solidFill>
                    <a:srgbClr val="FFFDFD"/>
                  </a:solidFill>
                  <a:latin typeface="Poppins Medium"/>
                </a:rPr>
                <a:t>2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469415" y="4181546"/>
            <a:ext cx="4190254" cy="1762040"/>
            <a:chOff x="0" y="0"/>
            <a:chExt cx="5587005" cy="234938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5587005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Costo all'ora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49249"/>
              <a:ext cx="5587005" cy="14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spc="69">
                  <a:solidFill>
                    <a:srgbClr val="FFFDFD"/>
                  </a:solidFill>
                  <a:latin typeface="Poppins Medium"/>
                </a:rPr>
                <a:t>€45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3180799" y="0"/>
            <a:ext cx="4916701" cy="10287000"/>
          </a:xfrm>
          <a:custGeom>
            <a:avLst/>
            <a:gdLst/>
            <a:ahLst/>
            <a:cxnLst/>
            <a:rect l="l" t="t" r="r" b="b"/>
            <a:pathLst>
              <a:path w="4916701" h="10287000">
                <a:moveTo>
                  <a:pt x="0" y="0"/>
                </a:moveTo>
                <a:lnTo>
                  <a:pt x="4916701" y="0"/>
                </a:lnTo>
                <a:lnTo>
                  <a:pt x="491670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723" r="-106723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437013" y="4181475"/>
            <a:ext cx="2775102" cy="1762040"/>
            <a:chOff x="0" y="0"/>
            <a:chExt cx="3700136" cy="234938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38100"/>
              <a:ext cx="3700136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Ore/persona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49249"/>
              <a:ext cx="3700136" cy="14001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 spc="69">
                  <a:solidFill>
                    <a:srgbClr val="FFFDFD"/>
                  </a:solidFill>
                  <a:latin typeface="Poppins Medium"/>
                </a:rPr>
                <a:t>80</a:t>
              </a:r>
              <a:r>
                <a:rPr lang="en-US" sz="6999" u="none" spc="69">
                  <a:solidFill>
                    <a:srgbClr val="FFFDFD"/>
                  </a:solidFill>
                  <a:latin typeface="Poppins Medium"/>
                </a:rPr>
                <a:t>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7197866"/>
            <a:ext cx="4909476" cy="2060434"/>
            <a:chOff x="0" y="0"/>
            <a:chExt cx="6545967" cy="274724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6545967" cy="731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54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3E81DB"/>
                  </a:solidFill>
                  <a:latin typeface="Poppins Medium"/>
                </a:rPr>
                <a:t>Costo Finale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1032745"/>
              <a:ext cx="6545967" cy="1714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0199"/>
                </a:lnSpc>
                <a:spcBef>
                  <a:spcPct val="0"/>
                </a:spcBef>
              </a:pPr>
              <a:r>
                <a:rPr lang="en-US" sz="8499" spc="84">
                  <a:solidFill>
                    <a:srgbClr val="FFFDFD"/>
                  </a:solidFill>
                  <a:latin typeface="Poppins Medium"/>
                </a:rPr>
                <a:t>~€7200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7491547" cy="10287000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4537117" y="0"/>
            <a:ext cx="13750883" cy="10287000"/>
          </a:xfrm>
          <a:custGeom>
            <a:avLst/>
            <a:gdLst/>
            <a:ahLst/>
            <a:cxnLst/>
            <a:rect l="l" t="t" r="r" b="b"/>
            <a:pathLst>
              <a:path w="13750883" h="10287000">
                <a:moveTo>
                  <a:pt x="0" y="0"/>
                </a:moveTo>
                <a:lnTo>
                  <a:pt x="13750883" y="0"/>
                </a:lnTo>
                <a:lnTo>
                  <a:pt x="1375088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94709" y="0"/>
            <a:ext cx="9493291" cy="10287000"/>
          </a:xfrm>
          <a:custGeom>
            <a:avLst/>
            <a:gdLst/>
            <a:ahLst/>
            <a:cxnLst/>
            <a:rect l="l" t="t" r="r" b="b"/>
            <a:pathLst>
              <a:path w="9493291" h="10287000">
                <a:moveTo>
                  <a:pt x="0" y="0"/>
                </a:moveTo>
                <a:lnTo>
                  <a:pt x="9493291" y="0"/>
                </a:lnTo>
                <a:lnTo>
                  <a:pt x="94932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02" t="-27830" r="-8494" b="-23188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0" y="5138738"/>
            <a:ext cx="7565848" cy="0"/>
          </a:xfrm>
          <a:prstGeom prst="line">
            <a:avLst/>
          </a:prstGeom>
          <a:ln w="9525" cap="flat">
            <a:solidFill>
              <a:srgbClr val="FFFD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1215911" y="6427990"/>
            <a:ext cx="560936" cy="599530"/>
          </a:xfrm>
          <a:custGeom>
            <a:avLst/>
            <a:gdLst/>
            <a:ahLst/>
            <a:cxnLst/>
            <a:rect l="l" t="t" r="r" b="b"/>
            <a:pathLst>
              <a:path w="560936" h="599530">
                <a:moveTo>
                  <a:pt x="0" y="0"/>
                </a:moveTo>
                <a:lnTo>
                  <a:pt x="560935" y="0"/>
                </a:lnTo>
                <a:lnTo>
                  <a:pt x="560935" y="599531"/>
                </a:lnTo>
                <a:lnTo>
                  <a:pt x="0" y="5995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745" y="8665255"/>
            <a:ext cx="1873909" cy="1507694"/>
          </a:xfrm>
          <a:custGeom>
            <a:avLst/>
            <a:gdLst/>
            <a:ahLst/>
            <a:cxnLst/>
            <a:rect l="l" t="t" r="r" b="b"/>
            <a:pathLst>
              <a:path w="1873909" h="1507694">
                <a:moveTo>
                  <a:pt x="0" y="0"/>
                </a:moveTo>
                <a:lnTo>
                  <a:pt x="1873910" y="0"/>
                </a:lnTo>
                <a:lnTo>
                  <a:pt x="1873910" y="1507694"/>
                </a:lnTo>
                <a:lnTo>
                  <a:pt x="0" y="1507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14450" y="821531"/>
            <a:ext cx="6251398" cy="3467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Per aumentare il guadagno dallo sviluppo di tale applicazione, si può valutare anche la commercializzazione del prodotto. </a:t>
            </a:r>
          </a:p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Sul mercato non sono presenti soluzioni concorrenti.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14450" y="7198575"/>
            <a:ext cx="6251398" cy="990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Si può utilizzare un modello ad abbonamento mensile: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14450" y="8398584"/>
            <a:ext cx="6251398" cy="495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9.99 euro/mese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68677" y="3445186"/>
            <a:ext cx="4710549" cy="3504576"/>
          </a:xfrm>
          <a:custGeom>
            <a:avLst/>
            <a:gdLst/>
            <a:ahLst/>
            <a:cxnLst/>
            <a:rect l="l" t="t" r="r" b="b"/>
            <a:pathLst>
              <a:path w="4710549" h="3504576">
                <a:moveTo>
                  <a:pt x="0" y="0"/>
                </a:moveTo>
                <a:lnTo>
                  <a:pt x="4710549" y="0"/>
                </a:lnTo>
                <a:lnTo>
                  <a:pt x="4710549" y="3504576"/>
                </a:lnTo>
                <a:lnTo>
                  <a:pt x="0" y="35045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744" t="-9975" r="-28088" b="-3235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954107" y="3445186"/>
            <a:ext cx="4710549" cy="3504576"/>
          </a:xfrm>
          <a:custGeom>
            <a:avLst/>
            <a:gdLst/>
            <a:ahLst/>
            <a:cxnLst/>
            <a:rect l="l" t="t" r="r" b="b"/>
            <a:pathLst>
              <a:path w="4710549" h="3504576">
                <a:moveTo>
                  <a:pt x="0" y="0"/>
                </a:moveTo>
                <a:lnTo>
                  <a:pt x="4710548" y="0"/>
                </a:lnTo>
                <a:lnTo>
                  <a:pt x="4710548" y="3504576"/>
                </a:lnTo>
                <a:lnTo>
                  <a:pt x="0" y="3504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798" r="-579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2268677" y="7908207"/>
            <a:ext cx="4710549" cy="1111252"/>
            <a:chOff x="0" y="0"/>
            <a:chExt cx="6280731" cy="1481669"/>
          </a:xfrm>
        </p:grpSpPr>
        <p:sp>
          <p:nvSpPr>
            <p:cNvPr id="5" name="TextBox 5"/>
            <p:cNvSpPr txBox="1"/>
            <p:nvPr/>
          </p:nvSpPr>
          <p:spPr>
            <a:xfrm>
              <a:off x="0" y="0"/>
              <a:ext cx="62807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u="none" spc="35">
                  <a:solidFill>
                    <a:srgbClr val="3E81DB"/>
                  </a:solidFill>
                  <a:latin typeface="Poppins Medium Bold"/>
                </a:rPr>
                <a:t>Stella Ornelas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8853"/>
              <a:ext cx="6280731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Software Engineer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54107" y="7911787"/>
            <a:ext cx="4710549" cy="1111252"/>
            <a:chOff x="0" y="0"/>
            <a:chExt cx="6280731" cy="1481669"/>
          </a:xfrm>
        </p:grpSpPr>
        <p:sp>
          <p:nvSpPr>
            <p:cNvPr id="8" name="TextBox 8"/>
            <p:cNvSpPr txBox="1"/>
            <p:nvPr/>
          </p:nvSpPr>
          <p:spPr>
            <a:xfrm>
              <a:off x="0" y="0"/>
              <a:ext cx="6280731" cy="711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4200"/>
                </a:lnSpc>
                <a:spcBef>
                  <a:spcPct val="0"/>
                </a:spcBef>
              </a:pPr>
              <a:r>
                <a:rPr lang="en-US" sz="3500" spc="35">
                  <a:solidFill>
                    <a:srgbClr val="3E81DB"/>
                  </a:solidFill>
                  <a:latin typeface="Poppins Medium Bold"/>
                </a:rPr>
                <a:t>Bryan Cook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58853"/>
              <a:ext cx="6280731" cy="522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2E2E2E"/>
                  </a:solidFill>
                  <a:latin typeface="Poppins Medium"/>
                </a:rPr>
                <a:t>Developer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9200" y="1258016"/>
            <a:ext cx="11520051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80" dirty="0">
                <a:solidFill>
                  <a:srgbClr val="2E2E2E"/>
                </a:solidFill>
                <a:latin typeface="Poppins Medium"/>
              </a:rPr>
              <a:t>Development Team</a:t>
            </a:r>
          </a:p>
        </p:txBody>
      </p:sp>
      <p:sp>
        <p:nvSpPr>
          <p:cNvPr id="11" name="AutoShape 11"/>
          <p:cNvSpPr/>
          <p:nvPr/>
        </p:nvSpPr>
        <p:spPr>
          <a:xfrm>
            <a:off x="0" y="10096500"/>
            <a:ext cx="18288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3E81DB"/>
          </a:solidFill>
        </p:spPr>
      </p:sp>
      <p:grpSp>
        <p:nvGrpSpPr>
          <p:cNvPr id="3" name="Group 3"/>
          <p:cNvGrpSpPr/>
          <p:nvPr/>
        </p:nvGrpSpPr>
        <p:grpSpPr>
          <a:xfrm>
            <a:off x="1125148" y="3782664"/>
            <a:ext cx="15964190" cy="2721673"/>
            <a:chOff x="0" y="0"/>
            <a:chExt cx="21285587" cy="3628897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21285587" cy="18286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800"/>
                </a:lnSpc>
              </a:pPr>
              <a:r>
                <a:rPr lang="en-US" sz="9000" spc="89">
                  <a:solidFill>
                    <a:srgbClr val="FFFDFD"/>
                  </a:solidFill>
                  <a:latin typeface="Poppins Medium"/>
                </a:rPr>
                <a:t>Grazie per l'attenzione!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320948"/>
              <a:ext cx="21285587" cy="1307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/>
            </a:p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949637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14868046" y="8963351"/>
            <a:ext cx="3419954" cy="1323649"/>
          </a:xfrm>
          <a:custGeom>
            <a:avLst/>
            <a:gdLst/>
            <a:ahLst/>
            <a:cxnLst/>
            <a:rect l="l" t="t" r="r" b="b"/>
            <a:pathLst>
              <a:path w="3419954" h="1323649">
                <a:moveTo>
                  <a:pt x="0" y="0"/>
                </a:moveTo>
                <a:lnTo>
                  <a:pt x="3419954" y="0"/>
                </a:lnTo>
                <a:lnTo>
                  <a:pt x="3419954" y="1323649"/>
                </a:lnTo>
                <a:lnTo>
                  <a:pt x="0" y="13236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7554607"/>
            <a:ext cx="1707963" cy="1703693"/>
          </a:xfrm>
          <a:custGeom>
            <a:avLst/>
            <a:gdLst/>
            <a:ahLst/>
            <a:cxnLst/>
            <a:rect l="l" t="t" r="r" b="b"/>
            <a:pathLst>
              <a:path w="1707963" h="1703693">
                <a:moveTo>
                  <a:pt x="0" y="0"/>
                </a:moveTo>
                <a:lnTo>
                  <a:pt x="1707963" y="0"/>
                </a:lnTo>
                <a:lnTo>
                  <a:pt x="1707963" y="1703693"/>
                </a:lnTo>
                <a:lnTo>
                  <a:pt x="0" y="1703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085377" y="7554607"/>
            <a:ext cx="1613862" cy="1703693"/>
          </a:xfrm>
          <a:custGeom>
            <a:avLst/>
            <a:gdLst/>
            <a:ahLst/>
            <a:cxnLst/>
            <a:rect l="l" t="t" r="r" b="b"/>
            <a:pathLst>
              <a:path w="1613862" h="1703693">
                <a:moveTo>
                  <a:pt x="0" y="0"/>
                </a:moveTo>
                <a:lnTo>
                  <a:pt x="1613862" y="0"/>
                </a:lnTo>
                <a:lnTo>
                  <a:pt x="1613862" y="1703693"/>
                </a:lnTo>
                <a:lnTo>
                  <a:pt x="0" y="1703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051664" y="7565742"/>
            <a:ext cx="1706796" cy="1703693"/>
          </a:xfrm>
          <a:custGeom>
            <a:avLst/>
            <a:gdLst/>
            <a:ahLst/>
            <a:cxnLst/>
            <a:rect l="l" t="t" r="r" b="b"/>
            <a:pathLst>
              <a:path w="1706796" h="1703693">
                <a:moveTo>
                  <a:pt x="0" y="0"/>
                </a:moveTo>
                <a:lnTo>
                  <a:pt x="1706796" y="0"/>
                </a:lnTo>
                <a:lnTo>
                  <a:pt x="1706796" y="1703693"/>
                </a:lnTo>
                <a:lnTo>
                  <a:pt x="0" y="17036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24843" y="1289018"/>
            <a:ext cx="13260591" cy="13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89">
                <a:solidFill>
                  <a:srgbClr val="FFFDFD"/>
                </a:solidFill>
                <a:latin typeface="Poppins Medium"/>
              </a:rPr>
              <a:t>CHI SIAMO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4498975"/>
            <a:ext cx="6751652" cy="247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00"/>
              </a:lnSpc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OMEGA è un'azienda giovane che opera nel settore dell'elettronica, con esperienza nello sviluppo di prodotti in ambito IoT, wearable e smart home.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328933" y="4684871"/>
            <a:ext cx="6534603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Cosa facciamo: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Sviluppo Hardware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Simulazioni di circuiti elettronici con LTSpice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Sviluppo Firmware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Analisi dei dati</a:t>
            </a:r>
          </a:p>
          <a:p>
            <a:pPr marL="647700" lvl="1" indent="-323850" algn="l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2E2E2E"/>
                </a:solidFill>
                <a:latin typeface="Poppins Medium"/>
              </a:rPr>
              <a:t>Sviluppo di applicazioni Desktop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13068300" y="514350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Freeform 3"/>
          <p:cNvSpPr/>
          <p:nvPr/>
        </p:nvSpPr>
        <p:spPr>
          <a:xfrm>
            <a:off x="12584412" y="266700"/>
            <a:ext cx="5513088" cy="3429326"/>
          </a:xfrm>
          <a:custGeom>
            <a:avLst/>
            <a:gdLst/>
            <a:ahLst/>
            <a:cxnLst/>
            <a:rect l="l" t="t" r="r" b="b"/>
            <a:pathLst>
              <a:path w="5513088" h="3377088">
                <a:moveTo>
                  <a:pt x="0" y="0"/>
                </a:moveTo>
                <a:lnTo>
                  <a:pt x="5513088" y="0"/>
                </a:lnTo>
                <a:lnTo>
                  <a:pt x="5513088" y="3377089"/>
                </a:lnTo>
                <a:lnTo>
                  <a:pt x="0" y="33770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9972" b="-406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584412" y="3696027"/>
            <a:ext cx="5513088" cy="2958614"/>
          </a:xfrm>
          <a:custGeom>
            <a:avLst/>
            <a:gdLst/>
            <a:ahLst/>
            <a:cxnLst/>
            <a:rect l="l" t="t" r="r" b="b"/>
            <a:pathLst>
              <a:path w="5513088" h="2958614">
                <a:moveTo>
                  <a:pt x="0" y="0"/>
                </a:moveTo>
                <a:lnTo>
                  <a:pt x="5513088" y="0"/>
                </a:lnTo>
                <a:lnTo>
                  <a:pt x="5513088" y="2958614"/>
                </a:lnTo>
                <a:lnTo>
                  <a:pt x="0" y="2958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84412" y="6628964"/>
            <a:ext cx="5513088" cy="3658036"/>
          </a:xfrm>
          <a:custGeom>
            <a:avLst/>
            <a:gdLst/>
            <a:ahLst/>
            <a:cxnLst/>
            <a:rect l="l" t="t" r="r" b="b"/>
            <a:pathLst>
              <a:path w="5513088" h="3658036">
                <a:moveTo>
                  <a:pt x="0" y="0"/>
                </a:moveTo>
                <a:lnTo>
                  <a:pt x="5513088" y="0"/>
                </a:lnTo>
                <a:lnTo>
                  <a:pt x="5513088" y="3658036"/>
                </a:lnTo>
                <a:lnTo>
                  <a:pt x="0" y="3658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13" t="-5827" b="-552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2272685"/>
            <a:ext cx="10640031" cy="7923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I circuiti elettronici riportati nelle documentazioni dei progetti devono seguire delle regole ben precise imposte dai clienti. </a:t>
            </a:r>
          </a:p>
          <a:p>
            <a:pPr>
              <a:lnSpc>
                <a:spcPts val="3900"/>
              </a:lnSpc>
            </a:pPr>
            <a:endParaRPr lang="en-US" sz="3000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La rappresentazione circuitale può essere ricavata dai diversi software e tool usati in azienda (LTSpice, Eagle e Draw.io) che seguono convenzioni diverse. </a:t>
            </a:r>
          </a:p>
          <a:p>
            <a:pPr>
              <a:lnSpc>
                <a:spcPts val="3900"/>
              </a:lnSpc>
            </a:pPr>
            <a:endParaRPr lang="en-US" sz="3000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Per seguire uno standard traduciamo manualmente i circuiti in latex (CircuiTikz). </a:t>
            </a:r>
          </a:p>
          <a:p>
            <a:pPr>
              <a:lnSpc>
                <a:spcPts val="3900"/>
              </a:lnSpc>
            </a:pPr>
            <a:endParaRPr lang="en-US" sz="3000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3900"/>
              </a:lnSpc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Questo processo: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 è dispendioso in termini di tempo (e soldi!);</a:t>
            </a:r>
          </a:p>
          <a:p>
            <a:pPr marL="647700" lvl="1" indent="-323850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 può portare ad errori nella trascrizione;</a:t>
            </a:r>
          </a:p>
          <a:p>
            <a:pPr marL="647700" lvl="1" indent="-323850" algn="l">
              <a:lnSpc>
                <a:spcPts val="39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FFFDFD"/>
                </a:solidFill>
                <a:latin typeface="Poppins Medium"/>
              </a:rPr>
              <a:t> il cambiamento di una convenzione richiede la modifica manuale della rappresentazione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12678"/>
            <a:ext cx="13260591" cy="13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>
                <a:solidFill>
                  <a:srgbClr val="FFFDFD"/>
                </a:solidFill>
                <a:latin typeface="Poppins Medium Bold"/>
              </a:rPr>
              <a:t>PROBLEMA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2E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011338" y="1215385"/>
            <a:ext cx="9711965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80">
                <a:solidFill>
                  <a:srgbClr val="FFFDFD"/>
                </a:solidFill>
                <a:latin typeface="Poppins Medium"/>
              </a:rPr>
              <a:t>Value Proposition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5422989" cy="10287000"/>
          </a:xfrm>
          <a:custGeom>
            <a:avLst/>
            <a:gdLst/>
            <a:ahLst/>
            <a:cxnLst/>
            <a:rect l="l" t="t" r="r" b="b"/>
            <a:pathLst>
              <a:path w="5422989" h="10287000">
                <a:moveTo>
                  <a:pt x="0" y="0"/>
                </a:moveTo>
                <a:lnTo>
                  <a:pt x="5422989" y="0"/>
                </a:lnTo>
                <a:lnTo>
                  <a:pt x="542298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8053" r="-96484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6427793" y="2525735"/>
            <a:ext cx="10898184" cy="0"/>
          </a:xfrm>
          <a:prstGeom prst="line">
            <a:avLst/>
          </a:prstGeom>
          <a:ln w="9525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6427793" y="3189466"/>
            <a:ext cx="10898184" cy="5543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6"/>
              </a:lnSpc>
            </a:pPr>
            <a:r>
              <a:rPr lang="en-US" sz="3366">
                <a:solidFill>
                  <a:srgbClr val="FFFDFD"/>
                </a:solidFill>
                <a:latin typeface="Poppins Medium"/>
              </a:rPr>
              <a:t>Il nostro prodotto offre diversi vantaggi:</a:t>
            </a: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  <a:p>
            <a:pPr algn="l">
              <a:lnSpc>
                <a:spcPts val="4376"/>
              </a:lnSpc>
            </a:pPr>
            <a:endParaRPr lang="en-US" sz="3366">
              <a:solidFill>
                <a:srgbClr val="FFFDFD"/>
              </a:solidFill>
              <a:latin typeface="Poppins Medium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6427793" y="9871706"/>
            <a:ext cx="10898184" cy="0"/>
          </a:xfrm>
          <a:prstGeom prst="line">
            <a:avLst/>
          </a:prstGeom>
          <a:ln w="9525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427793" y="3933551"/>
            <a:ext cx="10640031" cy="5706155"/>
            <a:chOff x="0" y="0"/>
            <a:chExt cx="14186708" cy="7608206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14186708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01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693994"/>
              <a:ext cx="14186708" cy="16150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DFD"/>
                  </a:solidFill>
                  <a:latin typeface="Poppins Medium"/>
                </a:rPr>
                <a:t>Una semplice interfaccia grafica utilizzata da tutti i membri dell'azienda per la generazione di circuiti da inserire nella documentazione.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609864"/>
              <a:ext cx="14186708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02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3341958"/>
              <a:ext cx="14186708" cy="10686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DFD"/>
                  </a:solidFill>
                  <a:latin typeface="Poppins Medium"/>
                </a:rPr>
                <a:t>Automatizzazione del processo di trascrizione dei circuiti con conseguente diminuzione di tempo impiegato e di errori.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4715448"/>
              <a:ext cx="14186708" cy="6476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447543"/>
              <a:ext cx="14186708" cy="21606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FFDFD"/>
                  </a:solidFill>
                  <a:latin typeface="Poppins Medium"/>
                </a:rPr>
                <a:t>Possibilità di rendere il software open source in modo che la community possa migliorarlo e che sia più facile seguire i cambiamenti di regole per soddisfare le esigenze dei singoli clienti.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81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587042" y="6617989"/>
            <a:ext cx="10741534" cy="10897"/>
          </a:xfrm>
          <a:prstGeom prst="line">
            <a:avLst/>
          </a:prstGeom>
          <a:ln w="9525" cap="flat">
            <a:solidFill>
              <a:srgbClr val="FFFDF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AutoShape 3"/>
          <p:cNvSpPr/>
          <p:nvPr/>
        </p:nvSpPr>
        <p:spPr>
          <a:xfrm>
            <a:off x="13831593" y="0"/>
            <a:ext cx="4456407" cy="10287000"/>
          </a:xfrm>
          <a:prstGeom prst="rect">
            <a:avLst/>
          </a:prstGeom>
          <a:solidFill>
            <a:srgbClr val="FFFDFD"/>
          </a:solidFill>
        </p:spPr>
      </p:sp>
      <p:sp>
        <p:nvSpPr>
          <p:cNvPr id="4" name="Freeform 4"/>
          <p:cNvSpPr/>
          <p:nvPr/>
        </p:nvSpPr>
        <p:spPr>
          <a:xfrm>
            <a:off x="13831593" y="0"/>
            <a:ext cx="4456407" cy="3374856"/>
          </a:xfrm>
          <a:custGeom>
            <a:avLst/>
            <a:gdLst/>
            <a:ahLst/>
            <a:cxnLst/>
            <a:rect l="l" t="t" r="r" b="b"/>
            <a:pathLst>
              <a:path w="4456407" h="3374856">
                <a:moveTo>
                  <a:pt x="0" y="0"/>
                </a:moveTo>
                <a:lnTo>
                  <a:pt x="4456407" y="0"/>
                </a:lnTo>
                <a:lnTo>
                  <a:pt x="4456407" y="3374856"/>
                </a:lnTo>
                <a:lnTo>
                  <a:pt x="0" y="3374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139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831593" y="3374856"/>
            <a:ext cx="4456407" cy="3092245"/>
          </a:xfrm>
          <a:custGeom>
            <a:avLst/>
            <a:gdLst/>
            <a:ahLst/>
            <a:cxnLst/>
            <a:rect l="l" t="t" r="r" b="b"/>
            <a:pathLst>
              <a:path w="4456407" h="3092245">
                <a:moveTo>
                  <a:pt x="0" y="0"/>
                </a:moveTo>
                <a:lnTo>
                  <a:pt x="4456407" y="0"/>
                </a:lnTo>
                <a:lnTo>
                  <a:pt x="4456407" y="3092245"/>
                </a:lnTo>
                <a:lnTo>
                  <a:pt x="0" y="30922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831593" y="6467101"/>
            <a:ext cx="4456407" cy="3092245"/>
          </a:xfrm>
          <a:custGeom>
            <a:avLst/>
            <a:gdLst/>
            <a:ahLst/>
            <a:cxnLst/>
            <a:rect l="l" t="t" r="r" b="b"/>
            <a:pathLst>
              <a:path w="4456407" h="3092245">
                <a:moveTo>
                  <a:pt x="0" y="0"/>
                </a:moveTo>
                <a:lnTo>
                  <a:pt x="4456407" y="0"/>
                </a:lnTo>
                <a:lnTo>
                  <a:pt x="4456407" y="3092245"/>
                </a:lnTo>
                <a:lnTo>
                  <a:pt x="0" y="30922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364778" y="5055251"/>
            <a:ext cx="1186064" cy="1186064"/>
          </a:xfrm>
          <a:custGeom>
            <a:avLst/>
            <a:gdLst/>
            <a:ahLst/>
            <a:cxnLst/>
            <a:rect l="l" t="t" r="r" b="b"/>
            <a:pathLst>
              <a:path w="1186064" h="1186064">
                <a:moveTo>
                  <a:pt x="0" y="0"/>
                </a:moveTo>
                <a:lnTo>
                  <a:pt x="1186063" y="0"/>
                </a:lnTo>
                <a:lnTo>
                  <a:pt x="1186063" y="1186063"/>
                </a:lnTo>
                <a:lnTo>
                  <a:pt x="0" y="11860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87042" y="3300954"/>
            <a:ext cx="10741534" cy="1371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89" dirty="0">
                <a:solidFill>
                  <a:srgbClr val="FFFDFD"/>
                </a:solidFill>
                <a:latin typeface="Poppins Medium"/>
              </a:rPr>
              <a:t>LTSpice2CircuiTikz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87042" y="2120768"/>
            <a:ext cx="7282162" cy="59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FFFDFD"/>
                </a:solidFill>
                <a:latin typeface="Poppins Medium"/>
              </a:rPr>
              <a:t>Ecco la soluzione: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5400000">
            <a:off x="-5048250" y="5048250"/>
            <a:ext cx="10287000" cy="0"/>
          </a:xfrm>
          <a:prstGeom prst="line">
            <a:avLst/>
          </a:prstGeom>
          <a:ln w="190500" cap="flat">
            <a:solidFill>
              <a:srgbClr val="3E81D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396899" y="1805247"/>
            <a:ext cx="1034112" cy="1034112"/>
            <a:chOff x="0" y="0"/>
            <a:chExt cx="1378816" cy="1378816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378816" cy="1378816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6" name="TextBox 6"/>
            <p:cNvSpPr txBox="1"/>
            <p:nvPr/>
          </p:nvSpPr>
          <p:spPr>
            <a:xfrm>
              <a:off x="284001" y="349683"/>
              <a:ext cx="810813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01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96899" y="3525159"/>
            <a:ext cx="1034112" cy="1034112"/>
            <a:chOff x="0" y="0"/>
            <a:chExt cx="1378816" cy="137881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1378816" cy="1378816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10" name="TextBox 10"/>
            <p:cNvSpPr txBox="1"/>
            <p:nvPr/>
          </p:nvSpPr>
          <p:spPr>
            <a:xfrm>
              <a:off x="284001" y="349683"/>
              <a:ext cx="810813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02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96899" y="5245071"/>
            <a:ext cx="1034112" cy="1034112"/>
            <a:chOff x="0" y="0"/>
            <a:chExt cx="1378816" cy="1378816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1378816" cy="1378816"/>
              <a:chOff x="0" y="0"/>
              <a:chExt cx="6350000" cy="63500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14" name="TextBox 14"/>
            <p:cNvSpPr txBox="1"/>
            <p:nvPr/>
          </p:nvSpPr>
          <p:spPr>
            <a:xfrm>
              <a:off x="284001" y="349683"/>
              <a:ext cx="810813" cy="6889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03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396899" y="6964983"/>
            <a:ext cx="1034112" cy="1033970"/>
            <a:chOff x="0" y="0"/>
            <a:chExt cx="1378816" cy="137862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1378816" cy="1378627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18" name="TextBox 18"/>
            <p:cNvSpPr txBox="1"/>
            <p:nvPr/>
          </p:nvSpPr>
          <p:spPr>
            <a:xfrm>
              <a:off x="284001" y="349683"/>
              <a:ext cx="810813" cy="688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96899" y="8684753"/>
            <a:ext cx="1034112" cy="1033970"/>
            <a:chOff x="0" y="0"/>
            <a:chExt cx="1378816" cy="1378627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378816" cy="1378627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3E81DB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284001" y="349683"/>
              <a:ext cx="810813" cy="688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99"/>
                </a:lnSpc>
              </a:pPr>
              <a:r>
                <a:rPr lang="en-US" sz="3499" spc="34">
                  <a:solidFill>
                    <a:srgbClr val="FFFDFD"/>
                  </a:solidFill>
                  <a:latin typeface="Poppins Medium"/>
                </a:rPr>
                <a:t>05</a:t>
              </a:r>
            </a:p>
          </p:txBody>
        </p:sp>
      </p:grpSp>
      <p:sp>
        <p:nvSpPr>
          <p:cNvPr id="23" name="Freeform 23"/>
          <p:cNvSpPr/>
          <p:nvPr/>
        </p:nvSpPr>
        <p:spPr>
          <a:xfrm>
            <a:off x="1585312" y="2010746"/>
            <a:ext cx="4741472" cy="7502762"/>
          </a:xfrm>
          <a:custGeom>
            <a:avLst/>
            <a:gdLst/>
            <a:ahLst/>
            <a:cxnLst/>
            <a:rect l="l" t="t" r="r" b="b"/>
            <a:pathLst>
              <a:path w="4741472" h="7502762">
                <a:moveTo>
                  <a:pt x="0" y="0"/>
                </a:moveTo>
                <a:lnTo>
                  <a:pt x="4741472" y="0"/>
                </a:lnTo>
                <a:lnTo>
                  <a:pt x="4741472" y="7502762"/>
                </a:lnTo>
                <a:lnTo>
                  <a:pt x="0" y="75027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1585312" y="1225445"/>
            <a:ext cx="6607153" cy="599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9"/>
              </a:lnSpc>
            </a:pPr>
            <a:r>
              <a:rPr lang="en-US" sz="3999" spc="39">
                <a:solidFill>
                  <a:srgbClr val="2E2E2E"/>
                </a:solidFill>
                <a:latin typeface="Poppins Medium Bold"/>
              </a:rPr>
              <a:t>Funzionamento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224202" y="1909553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Creare un circuito con LTSpice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224202" y="3629465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Lanciarare l'applicazione LTSpice2CircuiTikz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224202" y="5349377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Selezionare il file .asc generato da LTSpice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96899" y="719019"/>
            <a:ext cx="6637501" cy="396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Utilizzare l'applicazione è semplicissimo!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224202" y="7069288"/>
            <a:ext cx="4478485" cy="806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Cliccare il pulsante Run sull'applicazione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224202" y="8789059"/>
            <a:ext cx="4478485" cy="1216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2E2E2E"/>
                </a:solidFill>
                <a:latin typeface="Poppins Medium"/>
              </a:rPr>
              <a:t>L'applicazione genera il testo latex da inserire nella documentazione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3949637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TextBox 3"/>
          <p:cNvSpPr txBox="1"/>
          <p:nvPr/>
        </p:nvSpPr>
        <p:spPr>
          <a:xfrm>
            <a:off x="1524843" y="1289018"/>
            <a:ext cx="13260591" cy="1371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0"/>
              </a:lnSpc>
            </a:pPr>
            <a:r>
              <a:rPr lang="en-US" sz="9000" spc="89">
                <a:solidFill>
                  <a:srgbClr val="FFFDFD"/>
                </a:solidFill>
                <a:latin typeface="Poppins Medium"/>
              </a:rPr>
              <a:t>Tecnologie utilizzate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600429" y="4074826"/>
            <a:ext cx="4556954" cy="2276503"/>
            <a:chOff x="0" y="0"/>
            <a:chExt cx="6075939" cy="3035337"/>
          </a:xfrm>
        </p:grpSpPr>
        <p:sp>
          <p:nvSpPr>
            <p:cNvPr id="5" name="TextBox 5"/>
            <p:cNvSpPr txBox="1"/>
            <p:nvPr/>
          </p:nvSpPr>
          <p:spPr>
            <a:xfrm>
              <a:off x="0" y="1066837"/>
              <a:ext cx="6075939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Tool per la generazione del parser e del lexer in Java</a:t>
              </a:r>
              <a:r>
                <a:rPr lang="en-US" sz="3000" u="none">
                  <a:solidFill>
                    <a:srgbClr val="2E2E2E"/>
                  </a:solidFill>
                  <a:latin typeface="Poppins Medium"/>
                </a:rPr>
                <a:t>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075939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ANTLRWorks 1.5.2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373544" y="4074826"/>
            <a:ext cx="5540913" cy="2771803"/>
            <a:chOff x="0" y="0"/>
            <a:chExt cx="7387884" cy="3695737"/>
          </a:xfrm>
        </p:grpSpPr>
        <p:sp>
          <p:nvSpPr>
            <p:cNvPr id="8" name="TextBox 8"/>
            <p:cNvSpPr txBox="1"/>
            <p:nvPr/>
          </p:nvSpPr>
          <p:spPr>
            <a:xfrm>
              <a:off x="0" y="1066837"/>
              <a:ext cx="7387884" cy="2628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Libreria con la definizione delle classi necessarie all'utilizzo del parser e lexer generato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Java e antlr-complete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394225" y="4074826"/>
            <a:ext cx="5161666" cy="2276503"/>
            <a:chOff x="0" y="0"/>
            <a:chExt cx="6882221" cy="3035337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066837"/>
              <a:ext cx="6882221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Pacchetto Latex per la rappresentazione di circuiti elettrici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6882221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CircuiTikz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373544" y="7235359"/>
            <a:ext cx="5540913" cy="2276503"/>
            <a:chOff x="0" y="0"/>
            <a:chExt cx="7387884" cy="303533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066837"/>
              <a:ext cx="7387884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IDE per la creazione del progetto Java e versioning del codice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Eclipse IDE e Github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394225" y="7235359"/>
            <a:ext cx="5540913" cy="1285903"/>
            <a:chOff x="0" y="0"/>
            <a:chExt cx="7387884" cy="1714537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066837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Creazione dell'app client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Framework Qt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00429" y="7235359"/>
            <a:ext cx="5540913" cy="2276503"/>
            <a:chOff x="0" y="0"/>
            <a:chExt cx="7387884" cy="30353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1066837"/>
              <a:ext cx="7387884" cy="1968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2E2E2E"/>
                  </a:solidFill>
                  <a:latin typeface="Poppins Medium"/>
                </a:rPr>
                <a:t>Compilatore Latex per la generazione di file pdf a partire da un file .tex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7387884" cy="647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3E81DB"/>
                  </a:solidFill>
                  <a:latin typeface="Poppins Medium"/>
                </a:rPr>
                <a:t>MikTek (pdflatex)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831072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2115567" y="3407094"/>
            <a:ext cx="6507619" cy="5749116"/>
          </a:xfrm>
          <a:custGeom>
            <a:avLst/>
            <a:gdLst/>
            <a:ahLst/>
            <a:cxnLst/>
            <a:rect l="l" t="t" r="r" b="b"/>
            <a:pathLst>
              <a:path w="6507619" h="5749116">
                <a:moveTo>
                  <a:pt x="0" y="0"/>
                </a:moveTo>
                <a:lnTo>
                  <a:pt x="6507619" y="0"/>
                </a:lnTo>
                <a:lnTo>
                  <a:pt x="6507619" y="5749116"/>
                </a:lnTo>
                <a:lnTo>
                  <a:pt x="0" y="5749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441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559418" y="1831072"/>
            <a:ext cx="7728582" cy="8455928"/>
          </a:xfrm>
          <a:custGeom>
            <a:avLst/>
            <a:gdLst/>
            <a:ahLst/>
            <a:cxnLst/>
            <a:rect l="l" t="t" r="r" b="b"/>
            <a:pathLst>
              <a:path w="7728582" h="8455928">
                <a:moveTo>
                  <a:pt x="0" y="0"/>
                </a:moveTo>
                <a:lnTo>
                  <a:pt x="7728582" y="0"/>
                </a:lnTo>
                <a:lnTo>
                  <a:pt x="7728582" y="8455928"/>
                </a:lnTo>
                <a:lnTo>
                  <a:pt x="0" y="8455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3" r="-1158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52425"/>
            <a:ext cx="1638937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DFD"/>
                </a:solidFill>
                <a:latin typeface="Poppins Medium Bold"/>
              </a:rPr>
              <a:t>CONFRONTO RAPPRESENTAZIONI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83486" y="5589545"/>
            <a:ext cx="3383946" cy="129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25750" y="5269406"/>
            <a:ext cx="3383946" cy="1298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831072"/>
          </a:xfrm>
          <a:prstGeom prst="rect">
            <a:avLst/>
          </a:prstGeom>
          <a:solidFill>
            <a:srgbClr val="3E81DB"/>
          </a:solidFill>
        </p:spPr>
      </p:sp>
      <p:sp>
        <p:nvSpPr>
          <p:cNvPr id="3" name="Freeform 3"/>
          <p:cNvSpPr/>
          <p:nvPr/>
        </p:nvSpPr>
        <p:spPr>
          <a:xfrm>
            <a:off x="2461692" y="1831072"/>
            <a:ext cx="4825027" cy="8455928"/>
          </a:xfrm>
          <a:custGeom>
            <a:avLst/>
            <a:gdLst/>
            <a:ahLst/>
            <a:cxnLst/>
            <a:rect l="l" t="t" r="r" b="b"/>
            <a:pathLst>
              <a:path w="4825027" h="8455928">
                <a:moveTo>
                  <a:pt x="0" y="0"/>
                </a:moveTo>
                <a:lnTo>
                  <a:pt x="4825028" y="0"/>
                </a:lnTo>
                <a:lnTo>
                  <a:pt x="4825028" y="8455928"/>
                </a:lnTo>
                <a:lnTo>
                  <a:pt x="0" y="84559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639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773526" y="3135218"/>
            <a:ext cx="6644552" cy="5847636"/>
          </a:xfrm>
          <a:custGeom>
            <a:avLst/>
            <a:gdLst/>
            <a:ahLst/>
            <a:cxnLst/>
            <a:rect l="l" t="t" r="r" b="b"/>
            <a:pathLst>
              <a:path w="6644552" h="5847636">
                <a:moveTo>
                  <a:pt x="0" y="0"/>
                </a:moveTo>
                <a:lnTo>
                  <a:pt x="6644552" y="0"/>
                </a:lnTo>
                <a:lnTo>
                  <a:pt x="6644552" y="5847636"/>
                </a:lnTo>
                <a:lnTo>
                  <a:pt x="0" y="58476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352425"/>
            <a:ext cx="1638937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99"/>
              </a:lnSpc>
            </a:pPr>
            <a:r>
              <a:rPr lang="en-US" sz="6999">
                <a:solidFill>
                  <a:srgbClr val="FFFDFD"/>
                </a:solidFill>
                <a:latin typeface="Poppins Medium Bold"/>
              </a:rPr>
              <a:t>CONFRONTO RAPPRESENTAZIONI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81553" y="5261095"/>
            <a:ext cx="338394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5261095"/>
            <a:ext cx="3383946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  <a:spcBef>
                <a:spcPct val="0"/>
              </a:spcBef>
            </a:pPr>
            <a:r>
              <a:rPr lang="en-US" sz="8000" u="none">
                <a:solidFill>
                  <a:srgbClr val="2E2E2E"/>
                </a:solidFill>
                <a:latin typeface="Poppins Medium Bold"/>
              </a:rPr>
              <a:t>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494</Words>
  <Application>Microsoft Office PowerPoint</Application>
  <PresentationFormat>Personalizzato</PresentationFormat>
  <Paragraphs>102</Paragraphs>
  <Slides>15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Poppins Medium Bold</vt:lpstr>
      <vt:lpstr>Poppins Medium</vt:lpstr>
      <vt:lpstr>Calibri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Azienda</dc:title>
  <cp:lastModifiedBy>davide salvetti</cp:lastModifiedBy>
  <cp:revision>4</cp:revision>
  <dcterms:created xsi:type="dcterms:W3CDTF">2006-08-16T00:00:00Z</dcterms:created>
  <dcterms:modified xsi:type="dcterms:W3CDTF">2023-07-19T19:40:30Z</dcterms:modified>
  <dc:identifier>DAFo5FB7ycE</dc:identifier>
</cp:coreProperties>
</file>